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 autoAdjust="0"/>
    <p:restoredTop sz="94541"/>
  </p:normalViewPr>
  <p:slideViewPr>
    <p:cSldViewPr snapToGrid="0" snapToObjects="1">
      <p:cViewPr>
        <p:scale>
          <a:sx n="75" d="100"/>
          <a:sy n="75" d="100"/>
        </p:scale>
        <p:origin x="726" y="-132"/>
      </p:cViewPr>
      <p:guideLst>
        <p:guide orient="horz" pos="61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9ED9C-B9C9-8741-9537-79AC2148F83F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D65AE-F790-6742-8F8F-587390D50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86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D65AE-F790-6742-8F8F-587390D501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7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5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7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34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66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4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2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2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EC03D-8E1E-0847-AB74-B7FC4FF0E5D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A187B-9D1C-5047-9F51-51D4960C2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7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8802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MATH 6380J </a:t>
            </a:r>
            <a:r>
              <a:rPr lang="en-US" dirty="0"/>
              <a:t>Project </a:t>
            </a:r>
            <a:r>
              <a:rPr lang="en-US" altLang="zh-CN" dirty="0"/>
              <a:t>3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r>
              <a:rPr lang="en-US" dirty="0"/>
              <a:t>DCF-Net </a:t>
            </a:r>
            <a:r>
              <a:rPr lang="en-US"/>
              <a:t>Exploration 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Zengqiang Yan and Pei Wang     {</a:t>
            </a:r>
            <a:r>
              <a:rPr lang="en-US" sz="1000" dirty="0" err="1">
                <a:solidFill>
                  <a:schemeClr val="bg1"/>
                </a:solidFill>
              </a:rPr>
              <a:t>z.yan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pwangai</a:t>
            </a:r>
            <a:r>
              <a:rPr lang="en-US" sz="1000" dirty="0">
                <a:solidFill>
                  <a:schemeClr val="bg1"/>
                </a:solidFill>
              </a:rPr>
              <a:t>}@connect.ust.hk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Department of Computer Science and Engineering, HKUST</a:t>
            </a:r>
          </a:p>
        </p:txBody>
      </p:sp>
      <p:sp>
        <p:nvSpPr>
          <p:cNvPr id="9" name="Rectangle 8"/>
          <p:cNvSpPr/>
          <p:nvPr/>
        </p:nvSpPr>
        <p:spPr>
          <a:xfrm>
            <a:off x="164895" y="1023495"/>
            <a:ext cx="3794332" cy="31830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1. Introduction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4895" y="1319412"/>
            <a:ext cx="3794332" cy="1656263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000" dirty="0"/>
              <a:t>In</a:t>
            </a:r>
            <a:r>
              <a:rPr lang="zh-CN" altLang="en-US" sz="1000" dirty="0"/>
              <a:t> </a:t>
            </a:r>
            <a:r>
              <a:rPr lang="en-US" altLang="zh-CN" sz="1000" dirty="0"/>
              <a:t>a</a:t>
            </a:r>
            <a:r>
              <a:rPr lang="zh-CN" altLang="en-US" sz="1000" dirty="0"/>
              <a:t> </a:t>
            </a:r>
            <a:r>
              <a:rPr lang="en-US" altLang="zh-CN" sz="1000" dirty="0"/>
              <a:t>Convolutional</a:t>
            </a:r>
            <a:r>
              <a:rPr lang="zh-CN" altLang="en-US" sz="1000" dirty="0"/>
              <a:t> </a:t>
            </a:r>
            <a:r>
              <a:rPr lang="en-US" altLang="zh-CN" sz="1000" dirty="0"/>
              <a:t>Neural</a:t>
            </a:r>
            <a:r>
              <a:rPr lang="zh-CN" altLang="en-US" sz="1000" dirty="0"/>
              <a:t> </a:t>
            </a:r>
            <a:r>
              <a:rPr lang="en-US" altLang="zh-CN" sz="1000" dirty="0"/>
              <a:t>Network(CNN),</a:t>
            </a:r>
            <a:r>
              <a:rPr lang="zh-CN" altLang="en-US" sz="1000" dirty="0"/>
              <a:t> </a:t>
            </a:r>
            <a:r>
              <a:rPr lang="en-US" altLang="zh-CN" sz="1000" dirty="0"/>
              <a:t>parameters</a:t>
            </a:r>
            <a:r>
              <a:rPr lang="zh-CN" altLang="en-US" sz="1000" dirty="0"/>
              <a:t> </a:t>
            </a:r>
            <a:r>
              <a:rPr lang="en-US" altLang="zh-CN" sz="1000" dirty="0"/>
              <a:t>in</a:t>
            </a:r>
            <a:r>
              <a:rPr lang="zh-CN" altLang="en-US" sz="1000" dirty="0"/>
              <a:t> </a:t>
            </a:r>
            <a:r>
              <a:rPr lang="en-US" altLang="zh-CN" sz="1000" dirty="0"/>
              <a:t>filters</a:t>
            </a:r>
            <a:r>
              <a:rPr lang="zh-CN" altLang="en-US" sz="1000" dirty="0"/>
              <a:t> </a:t>
            </a:r>
            <a:r>
              <a:rPr lang="en-US" altLang="zh-CN" sz="1000" dirty="0"/>
              <a:t>are</a:t>
            </a:r>
            <a:r>
              <a:rPr lang="zh-CN" altLang="en-US" sz="1000" dirty="0"/>
              <a:t> </a:t>
            </a:r>
            <a:r>
              <a:rPr lang="en-US" altLang="zh-CN" sz="1000" dirty="0"/>
              <a:t>learned</a:t>
            </a:r>
            <a:r>
              <a:rPr lang="zh-CN" altLang="en-US" sz="1000" dirty="0"/>
              <a:t> </a:t>
            </a:r>
            <a:r>
              <a:rPr lang="en-US" altLang="zh-CN" sz="1000" dirty="0"/>
              <a:t>from</a:t>
            </a:r>
            <a:r>
              <a:rPr lang="zh-CN" altLang="en-US" sz="1000" dirty="0"/>
              <a:t> </a:t>
            </a:r>
            <a:r>
              <a:rPr lang="en-US" altLang="zh-CN" sz="1000" dirty="0"/>
              <a:t>large</a:t>
            </a:r>
            <a:r>
              <a:rPr lang="zh-CN" altLang="en-US" sz="1000" dirty="0"/>
              <a:t> </a:t>
            </a:r>
            <a:r>
              <a:rPr lang="en-US" altLang="zh-CN" sz="1000" dirty="0"/>
              <a:t>amount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training</a:t>
            </a:r>
            <a:r>
              <a:rPr lang="zh-CN" altLang="en-US" sz="1000" dirty="0"/>
              <a:t> </a:t>
            </a:r>
            <a:r>
              <a:rPr lang="en-US" altLang="zh-CN" sz="1000" dirty="0"/>
              <a:t>data</a:t>
            </a:r>
            <a:r>
              <a:rPr lang="zh-CN" altLang="en-US" sz="1000" dirty="0"/>
              <a:t> </a:t>
            </a:r>
            <a:r>
              <a:rPr lang="en-US" altLang="zh-CN" sz="1000" dirty="0"/>
              <a:t>recursively.</a:t>
            </a:r>
            <a:r>
              <a:rPr lang="zh-CN" altLang="en-US" sz="1000" dirty="0"/>
              <a:t> </a:t>
            </a:r>
            <a:r>
              <a:rPr lang="en-US" altLang="zh-CN" sz="1000" dirty="0"/>
              <a:t>In</a:t>
            </a:r>
            <a:r>
              <a:rPr lang="zh-CN" altLang="en-US" sz="1000" dirty="0"/>
              <a:t> </a:t>
            </a:r>
            <a:r>
              <a:rPr lang="en-US" altLang="zh-CN" sz="1000" dirty="0" err="1"/>
              <a:t>DCFNet</a:t>
            </a:r>
            <a:r>
              <a:rPr lang="en-US" altLang="zh-CN" sz="1000" dirty="0"/>
              <a:t>,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filters</a:t>
            </a:r>
            <a:r>
              <a:rPr lang="zh-CN" altLang="en-US" sz="1000" dirty="0"/>
              <a:t> </a:t>
            </a:r>
            <a:r>
              <a:rPr lang="en-US" altLang="zh-CN" sz="1000" dirty="0"/>
              <a:t>are</a:t>
            </a:r>
            <a:r>
              <a:rPr lang="zh-CN" altLang="en-US" sz="1000" dirty="0"/>
              <a:t> </a:t>
            </a:r>
            <a:r>
              <a:rPr lang="en-US" altLang="zh-CN" sz="1000" dirty="0"/>
              <a:t>decomposed</a:t>
            </a:r>
            <a:r>
              <a:rPr lang="zh-CN" altLang="en-US" sz="1000" dirty="0"/>
              <a:t> </a:t>
            </a:r>
            <a:r>
              <a:rPr lang="en-US" altLang="zh-CN" sz="1000" dirty="0"/>
              <a:t>into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combination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pre-fixed</a:t>
            </a:r>
            <a:r>
              <a:rPr lang="zh-CN" altLang="en-US" sz="1000" dirty="0"/>
              <a:t> </a:t>
            </a:r>
            <a:r>
              <a:rPr lang="en-US" altLang="zh-CN" sz="1000" dirty="0"/>
              <a:t>bases,</a:t>
            </a:r>
            <a:r>
              <a:rPr lang="zh-CN" altLang="en-US" sz="1000" dirty="0"/>
              <a:t> </a:t>
            </a:r>
            <a:r>
              <a:rPr lang="en-US" altLang="zh-CN" sz="1000" dirty="0"/>
              <a:t>where</a:t>
            </a:r>
            <a:r>
              <a:rPr lang="zh-CN" altLang="en-US" sz="1000" dirty="0"/>
              <a:t> </a:t>
            </a:r>
            <a:r>
              <a:rPr lang="en-US" altLang="zh-CN" sz="1000" dirty="0"/>
              <a:t>only</a:t>
            </a:r>
            <a:r>
              <a:rPr lang="zh-CN" altLang="en-US" sz="1000" dirty="0"/>
              <a:t> </a:t>
            </a:r>
            <a:r>
              <a:rPr lang="en-US" altLang="zh-CN" sz="1000" dirty="0"/>
              <a:t>coefficients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bases</a:t>
            </a:r>
            <a:r>
              <a:rPr lang="zh-CN" altLang="en-US" sz="1000" dirty="0"/>
              <a:t> </a:t>
            </a:r>
            <a:r>
              <a:rPr lang="en-US" altLang="zh-CN" sz="1000" dirty="0"/>
              <a:t>are</a:t>
            </a:r>
            <a:r>
              <a:rPr lang="zh-CN" altLang="en-US" sz="1000" dirty="0"/>
              <a:t> </a:t>
            </a:r>
            <a:r>
              <a:rPr lang="en-US" altLang="zh-CN" sz="1000" dirty="0"/>
              <a:t>learned</a:t>
            </a:r>
            <a:r>
              <a:rPr lang="zh-CN" altLang="en-US" sz="1000" dirty="0"/>
              <a:t> </a:t>
            </a:r>
            <a:r>
              <a:rPr lang="en-US" altLang="zh-CN" sz="1000" dirty="0"/>
              <a:t>during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training</a:t>
            </a:r>
            <a:r>
              <a:rPr lang="zh-CN" altLang="en-US" sz="1000" dirty="0"/>
              <a:t> </a:t>
            </a:r>
            <a:r>
              <a:rPr lang="en-US" altLang="zh-CN" sz="1000" dirty="0"/>
              <a:t>process.</a:t>
            </a:r>
            <a:r>
              <a:rPr lang="zh-CN" altLang="en-US" sz="1000" dirty="0"/>
              <a:t> </a:t>
            </a:r>
            <a:r>
              <a:rPr lang="en-US" altLang="zh-CN" sz="1000" dirty="0"/>
              <a:t>Therefore,</a:t>
            </a:r>
            <a:r>
              <a:rPr lang="zh-CN" altLang="en-US" sz="1000" dirty="0"/>
              <a:t> </a:t>
            </a:r>
            <a:r>
              <a:rPr lang="en-US" altLang="zh-CN" sz="1000" dirty="0"/>
              <a:t>this</a:t>
            </a:r>
            <a:r>
              <a:rPr lang="zh-CN" altLang="en-US" sz="1000" dirty="0"/>
              <a:t> </a:t>
            </a:r>
            <a:r>
              <a:rPr lang="en-US" altLang="zh-CN" sz="1000" dirty="0"/>
              <a:t>truncated</a:t>
            </a:r>
            <a:r>
              <a:rPr lang="zh-CN" altLang="en-US" sz="1000" dirty="0"/>
              <a:t> </a:t>
            </a:r>
            <a:r>
              <a:rPr lang="en-US" altLang="zh-CN" sz="1000" dirty="0"/>
              <a:t>expansion</a:t>
            </a:r>
            <a:r>
              <a:rPr lang="zh-CN" altLang="en-US" sz="1000" dirty="0"/>
              <a:t> </a:t>
            </a:r>
            <a:r>
              <a:rPr lang="en-US" altLang="zh-CN" sz="1000" dirty="0"/>
              <a:t>mechanism</a:t>
            </a:r>
            <a:r>
              <a:rPr lang="zh-CN" altLang="en-US" sz="1000" dirty="0"/>
              <a:t> </a:t>
            </a:r>
            <a:r>
              <a:rPr lang="en-US" altLang="zh-CN" sz="1000" dirty="0"/>
              <a:t>reduces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number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parameters</a:t>
            </a:r>
            <a:r>
              <a:rPr lang="zh-CN" altLang="en-US" sz="1000" dirty="0"/>
              <a:t> </a:t>
            </a:r>
            <a:r>
              <a:rPr lang="en-US" altLang="zh-CN" sz="1000" dirty="0"/>
              <a:t>as</a:t>
            </a:r>
            <a:r>
              <a:rPr lang="zh-CN" altLang="en-US" sz="1000" dirty="0"/>
              <a:t> </a:t>
            </a:r>
            <a:r>
              <a:rPr lang="en-US" altLang="zh-CN" sz="1000" dirty="0"/>
              <a:t>well</a:t>
            </a:r>
            <a:r>
              <a:rPr lang="zh-CN" altLang="en-US" sz="1000" dirty="0"/>
              <a:t> </a:t>
            </a:r>
            <a:r>
              <a:rPr lang="en-US" altLang="zh-CN" sz="1000" dirty="0"/>
              <a:t>as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redundancy</a:t>
            </a:r>
            <a:r>
              <a:rPr lang="zh-CN" altLang="en-US" sz="1000" dirty="0"/>
              <a:t> </a:t>
            </a:r>
            <a:r>
              <a:rPr lang="en-US" altLang="zh-CN" sz="1000" dirty="0"/>
              <a:t>in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network.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pPr algn="just"/>
            <a:r>
              <a:rPr lang="en-US" altLang="zh-CN" sz="1000" dirty="0"/>
              <a:t>In</a:t>
            </a:r>
            <a:r>
              <a:rPr lang="zh-CN" altLang="en-US" sz="1000" dirty="0"/>
              <a:t> </a:t>
            </a:r>
            <a:r>
              <a:rPr lang="en-US" altLang="zh-CN" sz="1000" dirty="0"/>
              <a:t>this</a:t>
            </a:r>
            <a:r>
              <a:rPr lang="zh-CN" altLang="en-US" sz="1000" dirty="0"/>
              <a:t> </a:t>
            </a:r>
            <a:r>
              <a:rPr lang="en-US" altLang="zh-CN" sz="1000" dirty="0"/>
              <a:t>project,</a:t>
            </a:r>
            <a:r>
              <a:rPr lang="zh-CN" altLang="en-US" sz="1000" dirty="0"/>
              <a:t> </a:t>
            </a:r>
            <a:r>
              <a:rPr lang="en-US" altLang="zh-CN" sz="1000" dirty="0"/>
              <a:t>we</a:t>
            </a:r>
            <a:r>
              <a:rPr lang="zh-CN" altLang="en-US" sz="1000" dirty="0"/>
              <a:t> </a:t>
            </a:r>
            <a:r>
              <a:rPr lang="en-US" altLang="zh-CN" sz="1000" dirty="0"/>
              <a:t>explore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features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 err="1"/>
              <a:t>DCFNet</a:t>
            </a:r>
            <a:r>
              <a:rPr lang="zh-CN" altLang="en-US" sz="1000" dirty="0"/>
              <a:t> </a:t>
            </a:r>
            <a:r>
              <a:rPr lang="en-US" altLang="zh-CN" sz="1000" dirty="0"/>
              <a:t>by</a:t>
            </a:r>
            <a:r>
              <a:rPr lang="zh-CN" altLang="en-US" sz="1000" dirty="0"/>
              <a:t> </a:t>
            </a:r>
            <a:r>
              <a:rPr lang="en-US" altLang="zh-CN" sz="1000" dirty="0"/>
              <a:t>comparing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results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conventional</a:t>
            </a:r>
            <a:r>
              <a:rPr lang="zh-CN" altLang="en-US" sz="1000" dirty="0"/>
              <a:t> </a:t>
            </a:r>
            <a:r>
              <a:rPr lang="en-US" altLang="zh-CN" sz="1000" dirty="0"/>
              <a:t>CNN</a:t>
            </a:r>
            <a:r>
              <a:rPr lang="zh-CN" altLang="en-US" sz="1000" dirty="0"/>
              <a:t> </a:t>
            </a:r>
            <a:r>
              <a:rPr lang="en-US" altLang="zh-CN" sz="1000" dirty="0"/>
              <a:t>models,</a:t>
            </a:r>
            <a:r>
              <a:rPr lang="zh-CN" altLang="en-US" sz="1000" dirty="0"/>
              <a:t> </a:t>
            </a:r>
            <a:r>
              <a:rPr lang="en-US" altLang="zh-CN" sz="1000" dirty="0"/>
              <a:t>and</a:t>
            </a:r>
            <a:r>
              <a:rPr lang="zh-CN" altLang="en-US" sz="1000" dirty="0"/>
              <a:t> </a:t>
            </a:r>
            <a:r>
              <a:rPr lang="en-US" altLang="zh-CN" sz="1000" dirty="0"/>
              <a:t>different</a:t>
            </a:r>
            <a:r>
              <a:rPr lang="zh-CN" altLang="en-US" sz="1000" dirty="0"/>
              <a:t> </a:t>
            </a:r>
            <a:r>
              <a:rPr lang="en-US" altLang="zh-CN" sz="1000" dirty="0"/>
              <a:t>bases</a:t>
            </a:r>
            <a:r>
              <a:rPr lang="zh-CN" altLang="en-US" sz="1000" dirty="0"/>
              <a:t> </a:t>
            </a:r>
            <a:r>
              <a:rPr lang="en-US" altLang="zh-CN" sz="1000" dirty="0"/>
              <a:t>are</a:t>
            </a:r>
            <a:r>
              <a:rPr lang="zh-CN" altLang="en-US" sz="1000" dirty="0"/>
              <a:t> </a:t>
            </a:r>
            <a:r>
              <a:rPr lang="en-US" altLang="zh-CN" sz="1000" dirty="0"/>
              <a:t>evaluated</a:t>
            </a:r>
            <a:r>
              <a:rPr lang="zh-CN" altLang="en-US" sz="1000" dirty="0"/>
              <a:t> </a:t>
            </a:r>
            <a:r>
              <a:rPr lang="en-US" altLang="zh-CN" sz="1000" dirty="0"/>
              <a:t>as</a:t>
            </a:r>
            <a:r>
              <a:rPr lang="zh-CN" altLang="en-US" sz="1000" dirty="0"/>
              <a:t> </a:t>
            </a:r>
            <a:r>
              <a:rPr lang="en-US" altLang="zh-CN" sz="1000" dirty="0"/>
              <a:t>well.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experiments</a:t>
            </a:r>
            <a:r>
              <a:rPr lang="zh-CN" altLang="en-US" sz="1000" dirty="0"/>
              <a:t> </a:t>
            </a:r>
            <a:r>
              <a:rPr lang="en-US" altLang="zh-CN" sz="1000" dirty="0"/>
              <a:t>are</a:t>
            </a:r>
            <a:r>
              <a:rPr lang="zh-CN" altLang="en-US" sz="1000" dirty="0"/>
              <a:t> </a:t>
            </a:r>
            <a:r>
              <a:rPr lang="en-US" altLang="zh-CN" sz="1000" dirty="0"/>
              <a:t>conducted</a:t>
            </a:r>
            <a:r>
              <a:rPr lang="zh-CN" altLang="en-US" sz="1000" dirty="0"/>
              <a:t> </a:t>
            </a:r>
            <a:r>
              <a:rPr lang="en-US" altLang="zh-CN" sz="1000" dirty="0"/>
              <a:t>on</a:t>
            </a:r>
            <a:r>
              <a:rPr lang="zh-CN" altLang="en-US" sz="1000" dirty="0"/>
              <a:t> </a:t>
            </a:r>
            <a:r>
              <a:rPr lang="en-US" altLang="zh-CN" sz="1000" dirty="0"/>
              <a:t>Fashion-MNIST</a:t>
            </a:r>
            <a:r>
              <a:rPr lang="zh-CN" altLang="en-US" sz="1000" dirty="0"/>
              <a:t> </a:t>
            </a:r>
            <a:r>
              <a:rPr lang="en-US" altLang="zh-CN" sz="1000" dirty="0"/>
              <a:t>and</a:t>
            </a:r>
            <a:r>
              <a:rPr lang="zh-CN" altLang="en-US" sz="1000" dirty="0"/>
              <a:t> </a:t>
            </a:r>
            <a:r>
              <a:rPr lang="en-US" altLang="zh-CN" sz="1000" dirty="0"/>
              <a:t>Cifar10</a:t>
            </a:r>
            <a:r>
              <a:rPr lang="zh-CN" altLang="en-US" sz="1000" dirty="0"/>
              <a:t> </a:t>
            </a:r>
            <a:r>
              <a:rPr lang="en-US" altLang="zh-CN" sz="1000" dirty="0"/>
              <a:t>respectively.</a:t>
            </a:r>
            <a:endParaRPr lang="en-US" sz="10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6317" y="4914635"/>
            <a:ext cx="3787357" cy="1763574"/>
            <a:chOff x="171870" y="3101034"/>
            <a:chExt cx="3787357" cy="1763574"/>
          </a:xfrm>
        </p:grpSpPr>
        <p:sp>
          <p:nvSpPr>
            <p:cNvPr id="8" name="Rectangle 7"/>
            <p:cNvSpPr/>
            <p:nvPr/>
          </p:nvSpPr>
          <p:spPr>
            <a:xfrm>
              <a:off x="171870" y="3101034"/>
              <a:ext cx="3787357" cy="2649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dirty="0"/>
                <a:t>2.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Experiments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on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Fashion-MNIST</a:t>
              </a:r>
              <a:endParaRPr lang="en-US" sz="12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1870" y="3365954"/>
              <a:ext cx="3787357" cy="1498654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28600" indent="-228600" algn="just">
                <a:buAutoNum type="arabicPeriod"/>
              </a:pPr>
              <a:r>
                <a:rPr lang="en-US" altLang="zh-CN" sz="1000" b="1" dirty="0"/>
                <a:t>Networks.</a:t>
              </a:r>
              <a:r>
                <a:rPr lang="zh-CN" altLang="en-US" sz="1000" b="1" dirty="0"/>
                <a:t> </a:t>
              </a:r>
              <a:r>
                <a:rPr lang="en-US" altLang="zh-CN" sz="1000" dirty="0"/>
                <a:t>Experiments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have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been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conducted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on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two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kinds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of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popular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networks: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VGG16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and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ResNet18.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For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each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network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structure,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we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evaluate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the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Fashion-MNIST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with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normal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convolutional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layers</a:t>
              </a:r>
              <a:r>
                <a:rPr lang="zh-CN" altLang="en-US" sz="1000" dirty="0"/>
                <a:t>  </a:t>
              </a:r>
              <a:r>
                <a:rPr lang="en-US" altLang="zh-CN" sz="1000" dirty="0"/>
                <a:t>and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DCF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layers.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Besides,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random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and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Fourier-</a:t>
              </a:r>
              <a:r>
                <a:rPr lang="en-US" altLang="zh-CN" sz="1000" dirty="0" err="1"/>
                <a:t>Bassel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bases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are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compared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as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well.</a:t>
              </a:r>
            </a:p>
            <a:p>
              <a:pPr marL="228600" indent="-228600" algn="just">
                <a:buAutoNum type="arabicPeriod"/>
              </a:pPr>
              <a:r>
                <a:rPr lang="en-US" altLang="zh-CN" sz="1000" b="1" dirty="0"/>
                <a:t>Data.</a:t>
              </a:r>
              <a:r>
                <a:rPr lang="zh-CN" altLang="en-US" sz="1000" b="1" dirty="0"/>
                <a:t> </a:t>
              </a:r>
              <a:r>
                <a:rPr lang="en-US" altLang="zh-CN" sz="1000" dirty="0"/>
                <a:t>Since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the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image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size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of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Fashion-MNIST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is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only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28x28,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we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adapted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the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networks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to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the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dataset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by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removing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some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pooling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layers,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conv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layers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and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reducing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the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stride,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but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the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architectures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remain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the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same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for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different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conv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layers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and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pre-fixed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bases.</a:t>
              </a:r>
              <a:r>
                <a:rPr lang="zh-CN" altLang="en-US" sz="1000" dirty="0"/>
                <a:t> </a:t>
              </a:r>
              <a:endParaRPr lang="en-US" altLang="zh-CN" sz="1000" b="1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8435281" y="1286867"/>
            <a:ext cx="3599404" cy="181748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 algn="just">
              <a:buAutoNum type="arabicPeriod"/>
            </a:pPr>
            <a:r>
              <a:rPr lang="en-US" sz="1000" b="1" dirty="0"/>
              <a:t>Accuracy</a:t>
            </a:r>
            <a:r>
              <a:rPr lang="en-US" sz="1000" dirty="0"/>
              <a:t>: Adopting VGG-16 is able to achieve the best performance on the CIFAR-10 dataset. Comparatively, replacing the convolution kernels with DCF convolution kernels would degrade the performance more significantly on this relatively more complicated dataset.</a:t>
            </a:r>
          </a:p>
          <a:p>
            <a:pPr marL="228600" indent="-228600" algn="just">
              <a:buAutoNum type="arabicPeriod"/>
            </a:pPr>
            <a:r>
              <a:rPr lang="en-US" sz="1000" b="1" dirty="0"/>
              <a:t>Model complexity</a:t>
            </a:r>
            <a:r>
              <a:rPr lang="en-US" sz="1000" dirty="0"/>
              <a:t>: As DCF convolution operations just adopt a series of pre-fixed bases, the model complexity can be reduced by about 30%.</a:t>
            </a:r>
          </a:p>
          <a:p>
            <a:pPr marL="228600" indent="-228600" algn="just">
              <a:buAutoNum type="arabicPeriod"/>
            </a:pPr>
            <a:r>
              <a:rPr lang="en-US" sz="1000" b="1" dirty="0"/>
              <a:t>Time complexity</a:t>
            </a:r>
            <a:r>
              <a:rPr lang="en-US" sz="1000" dirty="0"/>
              <a:t>: Under the same configurations (Titan </a:t>
            </a:r>
            <a:r>
              <a:rPr lang="en-US" sz="1000" dirty="0" err="1"/>
              <a:t>Xp</a:t>
            </a:r>
            <a:r>
              <a:rPr lang="en-US" sz="1000" dirty="0"/>
              <a:t> GPU), using DCF convolution operations would significantly increase the time complexity.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428308" y="4347352"/>
            <a:ext cx="3600028" cy="1332171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000" dirty="0"/>
              <a:t>According to our implementations, on the Fashion-MNIST dataset, the DCF-Net could achieve comparable performance as original deep learning models. However, on the CIFAR-10 dataset, there exists a significant decrease in classification accuracy. On the other hand, using DCF-Net is able to achieve lower model complexity. Therefore, DCF-Net can be used for model compression on relatively easy tasks.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435282" y="6049203"/>
            <a:ext cx="3593054" cy="62900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altLang="zh-CN" sz="1000" b="1" dirty="0"/>
          </a:p>
          <a:p>
            <a:pPr algn="just"/>
            <a:r>
              <a:rPr lang="en-US" altLang="zh-CN" sz="1000" b="1" dirty="0"/>
              <a:t>Fashion-MNIST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&amp;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section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1-3: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Pei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Wang</a:t>
            </a:r>
          </a:p>
          <a:p>
            <a:pPr algn="just"/>
            <a:r>
              <a:rPr lang="en-US" altLang="zh-CN" sz="1000" b="1" dirty="0"/>
              <a:t>Cifar10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&amp;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section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4-6:</a:t>
            </a:r>
            <a:r>
              <a:rPr lang="zh-CN" altLang="en-US" sz="1000" b="1" dirty="0"/>
              <a:t> </a:t>
            </a:r>
            <a:r>
              <a:rPr lang="en-US" altLang="zh-CN" sz="1000" b="1" dirty="0" err="1"/>
              <a:t>Zengqiang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Yan</a:t>
            </a:r>
            <a:endParaRPr lang="en-US" sz="1000" dirty="0"/>
          </a:p>
          <a:p>
            <a:pPr algn="just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8435282" y="5815749"/>
            <a:ext cx="3593054" cy="23345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7. </a:t>
            </a:r>
            <a:r>
              <a:rPr lang="en-US" altLang="zh-CN" sz="1200" dirty="0"/>
              <a:t>Contribution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DDB29E-6363-4275-B09A-E0FEAE87DD58}"/>
              </a:ext>
            </a:extLst>
          </p:cNvPr>
          <p:cNvSpPr/>
          <p:nvPr/>
        </p:nvSpPr>
        <p:spPr>
          <a:xfrm>
            <a:off x="4188644" y="1286867"/>
            <a:ext cx="4017222" cy="156825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 algn="just">
              <a:buFont typeface="+mj-lt"/>
              <a:buAutoNum type="arabicPeriod"/>
            </a:pPr>
            <a:r>
              <a:rPr lang="en-US" altLang="zh-CN" sz="1000" b="1" dirty="0"/>
              <a:t>Accuracy</a:t>
            </a:r>
            <a:r>
              <a:rPr lang="en-US" altLang="zh-CN" sz="1000" dirty="0"/>
              <a:t>.</a:t>
            </a:r>
            <a:r>
              <a:rPr lang="zh-CN" altLang="en-US" sz="1000" dirty="0"/>
              <a:t> </a:t>
            </a:r>
            <a:r>
              <a:rPr lang="en-US" altLang="zh-CN" sz="1000" dirty="0"/>
              <a:t>Similar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experimental</a:t>
            </a:r>
            <a:r>
              <a:rPr lang="zh-CN" altLang="en-US" sz="1000" dirty="0"/>
              <a:t> </a:t>
            </a:r>
            <a:r>
              <a:rPr lang="en-US" altLang="zh-CN" sz="1000" dirty="0"/>
              <a:t>results</a:t>
            </a:r>
            <a:r>
              <a:rPr lang="zh-CN" altLang="en-US" sz="1000" dirty="0"/>
              <a:t> </a:t>
            </a:r>
            <a:r>
              <a:rPr lang="en-US" altLang="zh-CN" sz="1000" dirty="0"/>
              <a:t>in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paper,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accuracy</a:t>
            </a:r>
            <a:r>
              <a:rPr lang="zh-CN" altLang="en-US" sz="1000" dirty="0"/>
              <a:t> </a:t>
            </a:r>
            <a:r>
              <a:rPr lang="en-US" altLang="zh-CN" sz="1000" dirty="0"/>
              <a:t>is</a:t>
            </a:r>
            <a:r>
              <a:rPr lang="zh-CN" altLang="en-US" sz="1000" dirty="0"/>
              <a:t> </a:t>
            </a:r>
            <a:r>
              <a:rPr lang="en-US" altLang="zh-CN" sz="1000" dirty="0"/>
              <a:t>slightly</a:t>
            </a:r>
            <a:r>
              <a:rPr lang="zh-CN" altLang="en-US" sz="1000" dirty="0"/>
              <a:t> </a:t>
            </a:r>
            <a:r>
              <a:rPr lang="en-US" altLang="zh-CN" sz="1000" dirty="0"/>
              <a:t>degraded</a:t>
            </a:r>
            <a:r>
              <a:rPr lang="zh-CN" altLang="en-US" sz="1000" dirty="0"/>
              <a:t> </a:t>
            </a:r>
            <a:r>
              <a:rPr lang="en-US" altLang="zh-CN" sz="1000" dirty="0"/>
              <a:t>by</a:t>
            </a:r>
            <a:r>
              <a:rPr lang="zh-CN" altLang="en-US" sz="1000" dirty="0"/>
              <a:t> </a:t>
            </a:r>
            <a:r>
              <a:rPr lang="en-US" altLang="zh-CN" sz="1000" dirty="0" err="1"/>
              <a:t>DCFNet</a:t>
            </a:r>
            <a:r>
              <a:rPr lang="en-US" altLang="zh-CN" sz="1000" dirty="0"/>
              <a:t>,</a:t>
            </a:r>
            <a:r>
              <a:rPr lang="zh-CN" altLang="en-US" sz="1000" dirty="0"/>
              <a:t> </a:t>
            </a:r>
            <a:r>
              <a:rPr lang="en-US" altLang="zh-CN" sz="1000" dirty="0"/>
              <a:t>and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FB</a:t>
            </a:r>
            <a:r>
              <a:rPr lang="zh-CN" altLang="en-US" sz="1000" dirty="0"/>
              <a:t> </a:t>
            </a:r>
            <a:r>
              <a:rPr lang="en-US" altLang="zh-CN" sz="1000" dirty="0"/>
              <a:t>bases</a:t>
            </a:r>
            <a:r>
              <a:rPr lang="zh-CN" altLang="en-US" sz="1000" dirty="0"/>
              <a:t> </a:t>
            </a:r>
            <a:r>
              <a:rPr lang="en-US" altLang="zh-CN" sz="1000" dirty="0"/>
              <a:t>outperforms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random</a:t>
            </a:r>
            <a:r>
              <a:rPr lang="zh-CN" altLang="en-US" sz="1000" dirty="0"/>
              <a:t> </a:t>
            </a:r>
            <a:r>
              <a:rPr lang="en-US" altLang="zh-CN" sz="1000" dirty="0"/>
              <a:t>ones</a:t>
            </a:r>
            <a:r>
              <a:rPr lang="zh-CN" altLang="en-US" sz="1000" dirty="0"/>
              <a:t> </a:t>
            </a:r>
            <a:r>
              <a:rPr lang="en-US" altLang="zh-CN" sz="1000" dirty="0"/>
              <a:t>obviously. The reason is probably that pre-fixed bases limits the learning capacity of CNN models.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altLang="zh-CN" sz="1000" b="1" dirty="0"/>
              <a:t>Decreasing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#</a:t>
            </a:r>
            <a:r>
              <a:rPr lang="en-US" altLang="zh-CN" sz="1000" b="1" dirty="0" err="1"/>
              <a:t>param</a:t>
            </a:r>
            <a:r>
              <a:rPr lang="en-US" altLang="zh-CN" sz="1000" b="1" dirty="0"/>
              <a:t>.</a:t>
            </a:r>
            <a:r>
              <a:rPr lang="zh-CN" altLang="en-US" sz="1000" b="1" dirty="0"/>
              <a:t> </a:t>
            </a:r>
            <a:r>
              <a:rPr lang="en-US" altLang="zh-CN" sz="1000" b="1" dirty="0" err="1"/>
              <a:t>v.s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Increasing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training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time.</a:t>
            </a:r>
            <a:r>
              <a:rPr lang="zh-CN" altLang="en-US" sz="1000" dirty="0"/>
              <a:t> </a:t>
            </a:r>
            <a:r>
              <a:rPr lang="en-US" altLang="zh-CN" sz="1000" dirty="0"/>
              <a:t>On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same</a:t>
            </a:r>
            <a:r>
              <a:rPr lang="zh-CN" altLang="en-US" sz="1000" dirty="0"/>
              <a:t> </a:t>
            </a:r>
            <a:r>
              <a:rPr lang="en-US" altLang="zh-CN" sz="1000" dirty="0"/>
              <a:t>computer</a:t>
            </a:r>
            <a:r>
              <a:rPr lang="zh-CN" altLang="en-US" sz="1000" dirty="0"/>
              <a:t> </a:t>
            </a:r>
            <a:r>
              <a:rPr lang="en-US" altLang="zh-CN" sz="1000" dirty="0"/>
              <a:t>and</a:t>
            </a:r>
            <a:r>
              <a:rPr lang="zh-CN" altLang="en-US" sz="1000" dirty="0"/>
              <a:t> </a:t>
            </a:r>
            <a:r>
              <a:rPr lang="en-US" altLang="zh-CN" sz="1000" dirty="0"/>
              <a:t>GPU</a:t>
            </a:r>
            <a:r>
              <a:rPr lang="zh-CN" altLang="en-US" sz="1000" dirty="0"/>
              <a:t> </a:t>
            </a:r>
            <a:r>
              <a:rPr lang="en-US" altLang="zh-CN" sz="1000" dirty="0"/>
              <a:t>(Titan</a:t>
            </a:r>
            <a:r>
              <a:rPr lang="zh-CN" altLang="en-US" sz="1000" dirty="0"/>
              <a:t> </a:t>
            </a:r>
            <a:r>
              <a:rPr lang="en-US" altLang="zh-CN" sz="1000" dirty="0"/>
              <a:t>X</a:t>
            </a:r>
            <a:r>
              <a:rPr lang="zh-CN" altLang="en-US" sz="1000" dirty="0"/>
              <a:t> </a:t>
            </a:r>
            <a:r>
              <a:rPr lang="en-US" altLang="zh-CN" sz="1000" dirty="0"/>
              <a:t>pascal),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 err="1"/>
              <a:t>DCFNet</a:t>
            </a:r>
            <a:r>
              <a:rPr lang="zh-CN" altLang="en-US" sz="1000" dirty="0"/>
              <a:t> </a:t>
            </a:r>
            <a:r>
              <a:rPr lang="en-US" altLang="zh-CN" sz="1000" dirty="0"/>
              <a:t>manages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reduce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number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parameters</a:t>
            </a:r>
            <a:r>
              <a:rPr lang="zh-CN" altLang="en-US" sz="1000" dirty="0"/>
              <a:t> </a:t>
            </a:r>
            <a:r>
              <a:rPr lang="en-US" altLang="zh-CN" sz="1000" dirty="0"/>
              <a:t>under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same</a:t>
            </a:r>
            <a:r>
              <a:rPr lang="zh-CN" altLang="en-US" sz="1000" dirty="0"/>
              <a:t> </a:t>
            </a:r>
            <a:r>
              <a:rPr lang="en-US" altLang="zh-CN" sz="1000" dirty="0"/>
              <a:t>network</a:t>
            </a:r>
            <a:r>
              <a:rPr lang="zh-CN" altLang="en-US" sz="1000" dirty="0"/>
              <a:t> </a:t>
            </a:r>
            <a:r>
              <a:rPr lang="en-US" altLang="zh-CN" sz="1000" dirty="0"/>
              <a:t>architecture</a:t>
            </a:r>
            <a:r>
              <a:rPr lang="zh-CN" altLang="en-US" sz="1000" dirty="0"/>
              <a:t> </a:t>
            </a:r>
            <a:r>
              <a:rPr lang="en-US" altLang="zh-CN" sz="1000" dirty="0"/>
              <a:t>by</a:t>
            </a:r>
            <a:r>
              <a:rPr lang="zh-CN" altLang="en-US" sz="1000" dirty="0"/>
              <a:t> </a:t>
            </a:r>
            <a:r>
              <a:rPr lang="en-US" altLang="zh-CN" sz="1000" dirty="0"/>
              <a:t>30%</a:t>
            </a:r>
            <a:r>
              <a:rPr lang="zh-CN" altLang="en-US" sz="1000" dirty="0"/>
              <a:t> </a:t>
            </a:r>
            <a:r>
              <a:rPr lang="en-US" altLang="zh-CN" sz="1000" dirty="0"/>
              <a:t>on these</a:t>
            </a:r>
            <a:r>
              <a:rPr lang="zh-CN" altLang="en-US" sz="1000" dirty="0"/>
              <a:t> </a:t>
            </a:r>
            <a:r>
              <a:rPr lang="en-US" altLang="zh-CN" sz="1000" dirty="0"/>
              <a:t>cases,</a:t>
            </a:r>
            <a:r>
              <a:rPr lang="zh-CN" altLang="en-US" sz="1000" dirty="0"/>
              <a:t> </a:t>
            </a:r>
            <a:r>
              <a:rPr lang="en-US" altLang="zh-CN" sz="1000" dirty="0"/>
              <a:t>but</a:t>
            </a:r>
            <a:r>
              <a:rPr lang="zh-CN" altLang="en-US" sz="1000" dirty="0"/>
              <a:t> </a:t>
            </a:r>
            <a:r>
              <a:rPr lang="en-US" altLang="zh-CN" sz="1000" dirty="0"/>
              <a:t>the</a:t>
            </a:r>
            <a:r>
              <a:rPr lang="zh-CN" altLang="en-US" sz="1000" dirty="0"/>
              <a:t> </a:t>
            </a:r>
            <a:r>
              <a:rPr lang="en-US" altLang="zh-CN" sz="1000" dirty="0"/>
              <a:t>training</a:t>
            </a:r>
            <a:r>
              <a:rPr lang="zh-CN" altLang="en-US" sz="1000" dirty="0"/>
              <a:t> </a:t>
            </a:r>
            <a:r>
              <a:rPr lang="en-US" altLang="zh-CN" sz="1000" dirty="0"/>
              <a:t>time</a:t>
            </a:r>
            <a:r>
              <a:rPr lang="zh-CN" altLang="en-US" sz="1000" dirty="0"/>
              <a:t> </a:t>
            </a:r>
            <a:r>
              <a:rPr lang="en-US" altLang="zh-CN" sz="1000" dirty="0"/>
              <a:t>increases</a:t>
            </a:r>
            <a:r>
              <a:rPr lang="zh-CN" altLang="en-US" sz="1000" dirty="0"/>
              <a:t>  </a:t>
            </a:r>
            <a:r>
              <a:rPr lang="en-US" altLang="zh-CN" sz="1000" dirty="0"/>
              <a:t>23~50%</a:t>
            </a:r>
            <a:r>
              <a:rPr lang="zh-CN" altLang="en-US" sz="1000" dirty="0"/>
              <a:t> </a:t>
            </a:r>
            <a:r>
              <a:rPr lang="en-US" altLang="zh-CN" sz="1000" dirty="0"/>
              <a:t>as</a:t>
            </a:r>
            <a:r>
              <a:rPr lang="zh-CN" altLang="en-US" sz="1000" dirty="0"/>
              <a:t> </a:t>
            </a:r>
            <a:r>
              <a:rPr lang="en-US" altLang="zh-CN" sz="1000" dirty="0"/>
              <a:t>well.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altLang="zh-CN" sz="1000" b="1" dirty="0"/>
              <a:t>No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significant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improvement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on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learning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capacity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by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the</a:t>
            </a:r>
            <a:r>
              <a:rPr lang="zh-CN" altLang="en-US" sz="1000" b="1" dirty="0"/>
              <a:t> </a:t>
            </a:r>
            <a:r>
              <a:rPr lang="en-US" altLang="zh-CN" sz="1000" b="1" dirty="0" err="1"/>
              <a:t>DCFNet</a:t>
            </a:r>
            <a:r>
              <a:rPr lang="en-US" altLang="zh-CN" sz="1000" b="1" dirty="0"/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88CC44-66B4-47A8-92EE-7BB68EFA6B14}"/>
              </a:ext>
            </a:extLst>
          </p:cNvPr>
          <p:cNvSpPr/>
          <p:nvPr/>
        </p:nvSpPr>
        <p:spPr>
          <a:xfrm>
            <a:off x="4188644" y="1021947"/>
            <a:ext cx="4017222" cy="2649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3. </a:t>
            </a:r>
            <a:r>
              <a:rPr lang="en-US" altLang="zh-CN" sz="1200" dirty="0"/>
              <a:t>Analysis:</a:t>
            </a:r>
            <a:r>
              <a:rPr lang="zh-CN" altLang="en-US" sz="1200" dirty="0"/>
              <a:t> </a:t>
            </a:r>
            <a:r>
              <a:rPr lang="en-US" altLang="zh-CN" sz="1200" dirty="0"/>
              <a:t>Fashion-MNIST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4188437" y="4082432"/>
            <a:ext cx="4024196" cy="2649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4. Experiments on CIFAR-10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9F03AB-16AB-4517-9DC9-E9B49185D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49260"/>
              </p:ext>
            </p:extLst>
          </p:nvPr>
        </p:nvGraphicFramePr>
        <p:xfrm>
          <a:off x="174944" y="3096076"/>
          <a:ext cx="3784283" cy="171635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18977">
                  <a:extLst>
                    <a:ext uri="{9D8B030D-6E8A-4147-A177-3AD203B41FA5}">
                      <a16:colId xmlns:a16="http://schemas.microsoft.com/office/drawing/2014/main" val="4094147323"/>
                    </a:ext>
                  </a:extLst>
                </a:gridCol>
                <a:gridCol w="691500">
                  <a:extLst>
                    <a:ext uri="{9D8B030D-6E8A-4147-A177-3AD203B41FA5}">
                      <a16:colId xmlns:a16="http://schemas.microsoft.com/office/drawing/2014/main" val="2697055965"/>
                    </a:ext>
                  </a:extLst>
                </a:gridCol>
                <a:gridCol w="781695">
                  <a:extLst>
                    <a:ext uri="{9D8B030D-6E8A-4147-A177-3AD203B41FA5}">
                      <a16:colId xmlns:a16="http://schemas.microsoft.com/office/drawing/2014/main" val="2940278145"/>
                    </a:ext>
                  </a:extLst>
                </a:gridCol>
                <a:gridCol w="892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Fashion-MNIST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3A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Accuracy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3A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#</a:t>
                      </a:r>
                      <a:r>
                        <a:rPr lang="zh-CN" altLang="en-US" sz="9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9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parameters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3A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epoch</a:t>
                      </a:r>
                      <a:r>
                        <a:rPr lang="zh-CN" altLang="en-US" sz="9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9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duration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3A0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445244"/>
                  </a:ext>
                </a:extLst>
              </a:tr>
              <a:tr h="245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VGG16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93.23%</a:t>
                      </a:r>
                      <a:endParaRPr lang="en-US" sz="9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10.3</a:t>
                      </a:r>
                      <a:r>
                        <a:rPr lang="zh-CN" altLang="en-US" sz="9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9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17s</a:t>
                      </a:r>
                      <a:endParaRPr lang="en-US" sz="9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483144"/>
                  </a:ext>
                </a:extLst>
              </a:tr>
              <a:tr h="245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VGG16_DCF_FB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93.10%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7.7</a:t>
                      </a:r>
                      <a:r>
                        <a:rPr lang="zh-CN" altLang="en-US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26s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80452"/>
                  </a:ext>
                </a:extLst>
              </a:tr>
              <a:tr h="2451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VGG16_DCF_rand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92.74%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7.7</a:t>
                      </a:r>
                      <a:r>
                        <a:rPr lang="zh-CN" altLang="en-US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26s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605045"/>
                  </a:ext>
                </a:extLst>
              </a:tr>
              <a:tr h="245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ResNet18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92.91%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11.3</a:t>
                      </a:r>
                      <a:r>
                        <a:rPr lang="zh-CN" altLang="en-US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17s</a:t>
                      </a:r>
                      <a:endParaRPr lang="en-US" sz="9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ResNet18_DCF_FB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92.24%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7.5</a:t>
                      </a:r>
                      <a:r>
                        <a:rPr lang="zh-CN" altLang="en-US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</a:t>
                      </a:r>
                      <a:r>
                        <a:rPr lang="zh-CN" altLang="en-US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9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21s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1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ResNet18_DCF_rand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91.57%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7.5</a:t>
                      </a:r>
                      <a:r>
                        <a:rPr lang="zh-CN" altLang="en-US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</a:t>
                      </a:r>
                      <a:endParaRPr lang="en-US" sz="9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21s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8428307" y="1028614"/>
            <a:ext cx="3606378" cy="2649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/>
              <a:t>5</a:t>
            </a:r>
            <a:r>
              <a:rPr lang="en-US" sz="1200" dirty="0"/>
              <a:t>. Analysis: CIFAR-10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DDB29E-6363-4275-B09A-E0FEAE87DD58}"/>
              </a:ext>
            </a:extLst>
          </p:cNvPr>
          <p:cNvSpPr/>
          <p:nvPr/>
        </p:nvSpPr>
        <p:spPr>
          <a:xfrm>
            <a:off x="4188643" y="2855119"/>
            <a:ext cx="4017222" cy="110545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4188643" y="4347352"/>
            <a:ext cx="4023990" cy="98303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zh-CN" sz="1000" dirty="0"/>
              <a:t>In this experiment, we adopted exactly the same deep learning models, but onto the CIFAR-10 dataset. In terms of data augmentation, we adopted the operations including random crop, random horizontal flip and normalization. As the CIFAR-10 dataset is more complicated than the Fashion-MNIST dataset, the maximum epoch is set as 100.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200362" y="2935302"/>
            <a:ext cx="3952445" cy="922927"/>
            <a:chOff x="4200362" y="2861441"/>
            <a:chExt cx="3952445" cy="92292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7128" t="9590" r="8540" b="354"/>
            <a:stretch/>
          </p:blipFill>
          <p:spPr>
            <a:xfrm>
              <a:off x="4200362" y="2861829"/>
              <a:ext cx="970138" cy="92253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7203" t="10515" r="8703" b="1812"/>
            <a:stretch/>
          </p:blipFill>
          <p:spPr>
            <a:xfrm>
              <a:off x="5173791" y="2861943"/>
              <a:ext cx="1010118" cy="91461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7500" t="11048" r="9219" b="2292"/>
            <a:stretch/>
          </p:blipFill>
          <p:spPr>
            <a:xfrm>
              <a:off x="6183909" y="2861942"/>
              <a:ext cx="975423" cy="91411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l="7606" t="11048" r="9258" b="2013"/>
            <a:stretch/>
          </p:blipFill>
          <p:spPr>
            <a:xfrm>
              <a:off x="7159332" y="2861441"/>
              <a:ext cx="993475" cy="914614"/>
            </a:xfrm>
            <a:prstGeom prst="rect">
              <a:avLst/>
            </a:prstGeom>
          </p:spPr>
        </p:pic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20181CA-6E3D-48C7-9D82-1CA63CB22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687423"/>
              </p:ext>
            </p:extLst>
          </p:nvPr>
        </p:nvGraphicFramePr>
        <p:xfrm>
          <a:off x="4183091" y="5452244"/>
          <a:ext cx="4029543" cy="122596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10941">
                  <a:extLst>
                    <a:ext uri="{9D8B030D-6E8A-4147-A177-3AD203B41FA5}">
                      <a16:colId xmlns:a16="http://schemas.microsoft.com/office/drawing/2014/main" val="4094147323"/>
                    </a:ext>
                  </a:extLst>
                </a:gridCol>
                <a:gridCol w="736316">
                  <a:extLst>
                    <a:ext uri="{9D8B030D-6E8A-4147-A177-3AD203B41FA5}">
                      <a16:colId xmlns:a16="http://schemas.microsoft.com/office/drawing/2014/main" val="2697055965"/>
                    </a:ext>
                  </a:extLst>
                </a:gridCol>
                <a:gridCol w="832357">
                  <a:extLst>
                    <a:ext uri="{9D8B030D-6E8A-4147-A177-3AD203B41FA5}">
                      <a16:colId xmlns:a16="http://schemas.microsoft.com/office/drawing/2014/main" val="2940278145"/>
                    </a:ext>
                  </a:extLst>
                </a:gridCol>
                <a:gridCol w="949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19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CIFAR-10</a:t>
                      </a: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3A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Accuracy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3A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#</a:t>
                      </a:r>
                      <a:r>
                        <a:rPr lang="zh-CN" altLang="en-US" sz="9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9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parameters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3A0">
                        <a:alpha val="3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epoch</a:t>
                      </a:r>
                      <a:r>
                        <a:rPr lang="zh-CN" altLang="en-US" sz="9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9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duration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3A0">
                        <a:alpha val="3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445244"/>
                  </a:ext>
                </a:extLst>
              </a:tr>
              <a:tr h="245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VGG16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89.49%</a:t>
                      </a: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12.1M</a:t>
                      </a: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11s</a:t>
                      </a: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483144"/>
                  </a:ext>
                </a:extLst>
              </a:tr>
              <a:tr h="245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VGG16_DCF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88.26%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9.5M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21s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80452"/>
                  </a:ext>
                </a:extLst>
              </a:tr>
              <a:tr h="245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ResNet18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84.61%</a:t>
                      </a: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11.2M</a:t>
                      </a: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10S</a:t>
                      </a: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1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ResNet18_DCF</a:t>
                      </a:r>
                      <a:endParaRPr lang="en-US" sz="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81.83%</a:t>
                      </a: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7.5M</a:t>
                      </a: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14s</a:t>
                      </a:r>
                    </a:p>
                  </a:txBody>
                  <a:tcPr marL="91261" marR="91261" marT="45630" marB="45630" anchor="ctr">
                    <a:lnL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3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8428932" y="4082432"/>
            <a:ext cx="3599404" cy="26492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6.  Conclusion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6575D9-095C-45B5-9442-455E445EAF7E}"/>
              </a:ext>
            </a:extLst>
          </p:cNvPr>
          <p:cNvSpPr/>
          <p:nvPr/>
        </p:nvSpPr>
        <p:spPr>
          <a:xfrm>
            <a:off x="8435075" y="3106510"/>
            <a:ext cx="3599403" cy="854064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altLang="zh-CN" sz="10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37476"/>
              </p:ext>
            </p:extLst>
          </p:nvPr>
        </p:nvGraphicFramePr>
        <p:xfrm>
          <a:off x="4287777" y="3805804"/>
          <a:ext cx="3811980" cy="182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69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/>
                        <a:t>VGG16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/>
                        <a:t>VGG16_DCF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/>
                        <a:t>ResNet18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/>
                        <a:t>ResNet18_DCF</a:t>
                      </a:r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4E33E598-8CA0-4765-A898-3B87D7BA0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7740" y="3196204"/>
            <a:ext cx="914400" cy="609600"/>
          </a:xfrm>
          <a:prstGeom prst="rect">
            <a:avLst/>
          </a:prstGeom>
        </p:spPr>
      </p:pic>
      <p:pic>
        <p:nvPicPr>
          <p:cNvPr id="6" name="Picture 5" descr="A picture containing screenshot, map&#10;&#10;Description generated with high confidence">
            <a:extLst>
              <a:ext uri="{FF2B5EF4-FFF2-40B4-BE49-F238E27FC236}">
                <a16:creationId xmlns:a16="http://schemas.microsoft.com/office/drawing/2014/main" id="{AF1AE7B4-57EE-40D5-9A0C-3A2B3D349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9680" y="3194048"/>
            <a:ext cx="914400" cy="609600"/>
          </a:xfrm>
          <a:prstGeom prst="rect">
            <a:avLst/>
          </a:prstGeom>
        </p:spPr>
      </p:pic>
      <p:pic>
        <p:nvPicPr>
          <p:cNvPr id="21" name="Picture 2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76A30E5-E909-4641-9632-4156BAB4F9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426" y="3191892"/>
            <a:ext cx="914400" cy="609600"/>
          </a:xfrm>
          <a:prstGeom prst="rect">
            <a:avLst/>
          </a:prstGeom>
        </p:spPr>
      </p:pic>
      <p:pic>
        <p:nvPicPr>
          <p:cNvPr id="41" name="Picture 4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71F6656-DD45-4D08-8628-705F1D55330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57"/>
          <a:stretch/>
        </p:blipFill>
        <p:spPr>
          <a:xfrm>
            <a:off x="11120910" y="3191892"/>
            <a:ext cx="878209" cy="609600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C5D2B8AF-2E6B-49D9-9AE9-61338FF95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218222"/>
              </p:ext>
            </p:extLst>
          </p:nvPr>
        </p:nvGraphicFramePr>
        <p:xfrm>
          <a:off x="8458634" y="3751490"/>
          <a:ext cx="3604628" cy="182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1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1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8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/>
                        <a:t>VGG16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/>
                        <a:t>VGG16_DCF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/>
                        <a:t>ResNet18</a:t>
                      </a:r>
                      <a:endParaRPr lang="en-US" sz="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600" dirty="0"/>
                        <a:t>ResNet18_DCF</a:t>
                      </a:r>
                      <a:endParaRPr lang="en-US" sz="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167F098A-30A0-49B8-AF29-E1A6FA2D9D4A}"/>
              </a:ext>
            </a:extLst>
          </p:cNvPr>
          <p:cNvSpPr/>
          <p:nvPr/>
        </p:nvSpPr>
        <p:spPr>
          <a:xfrm>
            <a:off x="0" y="880283"/>
            <a:ext cx="12192000" cy="597771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3858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1320</TotalTime>
  <Words>697</Words>
  <Application>Microsoft Office PowerPoint</Application>
  <PresentationFormat>Widescreen</PresentationFormat>
  <Paragraphs>82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DengXian</vt:lpstr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Jiacheng XIA</dc:creator>
  <cp:lastModifiedBy>Yan Zengqiang</cp:lastModifiedBy>
  <cp:revision>168</cp:revision>
  <dcterms:created xsi:type="dcterms:W3CDTF">2017-03-11T12:28:27Z</dcterms:created>
  <dcterms:modified xsi:type="dcterms:W3CDTF">2018-12-16T13:08:07Z</dcterms:modified>
</cp:coreProperties>
</file>